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6" r:id="rId1"/>
  </p:sldMasterIdLst>
  <p:notesMasterIdLst>
    <p:notesMasterId r:id="rId9"/>
  </p:notesMasterIdLst>
  <p:handoutMasterIdLst>
    <p:handoutMasterId r:id="rId10"/>
  </p:handoutMasterIdLst>
  <p:sldIdLst>
    <p:sldId id="307" r:id="rId2"/>
    <p:sldId id="460" r:id="rId3"/>
    <p:sldId id="461" r:id="rId4"/>
    <p:sldId id="448" r:id="rId5"/>
    <p:sldId id="447" r:id="rId6"/>
    <p:sldId id="445" r:id="rId7"/>
    <p:sldId id="335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65" userDrawn="1">
          <p15:clr>
            <a:srgbClr val="A4A3A4"/>
          </p15:clr>
        </p15:guide>
        <p15:guide id="2" pos="220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RAM Ahmed" initials="AA" lastIdx="2" clrIdx="0">
    <p:extLst>
      <p:ext uri="{19B8F6BF-5375-455C-9EA6-DF929625EA0E}">
        <p15:presenceInfo xmlns:p15="http://schemas.microsoft.com/office/powerpoint/2012/main" userId="AHRAM Ah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170"/>
    <a:srgbClr val="8ABA1B"/>
    <a:srgbClr val="18A890"/>
    <a:srgbClr val="B7A194"/>
    <a:srgbClr val="5C3682"/>
    <a:srgbClr val="4C788A"/>
    <a:srgbClr val="01C8B3"/>
    <a:srgbClr val="4E4E50"/>
    <a:srgbClr val="92D050"/>
    <a:srgbClr val="064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8621" autoAdjust="0"/>
  </p:normalViewPr>
  <p:slideViewPr>
    <p:cSldViewPr snapToGrid="0">
      <p:cViewPr varScale="1">
        <p:scale>
          <a:sx n="112" d="100"/>
          <a:sy n="112" d="100"/>
        </p:scale>
        <p:origin x="58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082" y="-114"/>
      </p:cViewPr>
      <p:guideLst>
        <p:guide orient="horz" pos="3265"/>
        <p:guide pos="22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BB9A2A-2558-4DFB-8038-4D9BE3C5F925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8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8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9ECF8F6-FC08-4A3C-8AF6-BF6E99ECAB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11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5C4891F-B2D8-4670-8F97-746F64EFCB3F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A0B235C-0752-457E-B6CB-78CCDDE8A0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26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892794" y="0"/>
            <a:ext cx="474133" cy="187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9886" y="3319992"/>
            <a:ext cx="3792798" cy="6434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716" y="4000312"/>
            <a:ext cx="3801968" cy="50500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/>
          <a:stretch/>
        </p:blipFill>
        <p:spPr>
          <a:xfrm>
            <a:off x="0" y="4110"/>
            <a:ext cx="3561290" cy="68580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 bwMode="gray">
          <a:xfrm>
            <a:off x="7091352" y="2439460"/>
            <a:ext cx="4262447" cy="6434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0" dirty="0" smtClean="0"/>
              <a:t>REFERENCES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3807254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457439" y="6383867"/>
            <a:ext cx="734561" cy="474133"/>
          </a:xfrm>
        </p:spPr>
        <p:txBody>
          <a:bodyPr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-346" r="37423" b="42559"/>
          <a:stretch/>
        </p:blipFill>
        <p:spPr>
          <a:xfrm>
            <a:off x="413809" y="3572495"/>
            <a:ext cx="68141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7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-346" r="37423" b="42559"/>
          <a:stretch/>
        </p:blipFill>
        <p:spPr>
          <a:xfrm>
            <a:off x="413809" y="3572495"/>
            <a:ext cx="681410" cy="684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457439" y="6383867"/>
            <a:ext cx="734561" cy="474133"/>
          </a:xfrm>
        </p:spPr>
        <p:txBody>
          <a:bodyPr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</p:spTree>
    <p:extLst>
      <p:ext uri="{BB962C8B-B14F-4D97-AF65-F5344CB8AC3E}">
        <p14:creationId xmlns:p14="http://schemas.microsoft.com/office/powerpoint/2010/main" val="359609990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20053" r="23451" b="40985"/>
          <a:stretch/>
        </p:blipFill>
        <p:spPr>
          <a:xfrm>
            <a:off x="423619" y="3577039"/>
            <a:ext cx="664190" cy="6564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B3A39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</p:spTree>
    <p:extLst>
      <p:ext uri="{BB962C8B-B14F-4D97-AF65-F5344CB8AC3E}">
        <p14:creationId xmlns:p14="http://schemas.microsoft.com/office/powerpoint/2010/main" val="17420255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B3A39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20053" r="23451" b="40985"/>
          <a:stretch/>
        </p:blipFill>
        <p:spPr>
          <a:xfrm>
            <a:off x="423619" y="3577039"/>
            <a:ext cx="664190" cy="6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92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10789" r="8365" b="3868"/>
          <a:stretch/>
        </p:blipFill>
        <p:spPr>
          <a:xfrm>
            <a:off x="396634" y="3575319"/>
            <a:ext cx="719460" cy="6876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86B80F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</p:spTree>
    <p:extLst>
      <p:ext uri="{BB962C8B-B14F-4D97-AF65-F5344CB8AC3E}">
        <p14:creationId xmlns:p14="http://schemas.microsoft.com/office/powerpoint/2010/main" val="3078739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86B80F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10789" r="8365" b="3868"/>
          <a:stretch/>
        </p:blipFill>
        <p:spPr>
          <a:xfrm>
            <a:off x="396634" y="3575319"/>
            <a:ext cx="719460" cy="6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24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457439" y="6383867"/>
            <a:ext cx="734561" cy="474133"/>
          </a:xfrm>
        </p:spPr>
        <p:txBody>
          <a:bodyPr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298873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18A890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10144" r="21818" b="9165"/>
          <a:stretch/>
        </p:blipFill>
        <p:spPr>
          <a:xfrm>
            <a:off x="426261" y="3580962"/>
            <a:ext cx="65849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50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18A890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10144" r="21818" b="9165"/>
          <a:stretch/>
        </p:blipFill>
        <p:spPr>
          <a:xfrm>
            <a:off x="426261" y="3580962"/>
            <a:ext cx="65849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17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0866" y="6554258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8523" y="3526410"/>
            <a:ext cx="7273475" cy="28804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8523" y="3886460"/>
            <a:ext cx="7281943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63388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4" r="21258"/>
          <a:stretch/>
        </p:blipFill>
        <p:spPr>
          <a:xfrm>
            <a:off x="427302" y="3524100"/>
            <a:ext cx="681222" cy="6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4890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46266" y="6548948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8523" y="3526410"/>
            <a:ext cx="7273475" cy="28804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8523" y="3886460"/>
            <a:ext cx="7281943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63388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4" r="21258"/>
          <a:stretch/>
        </p:blipFill>
        <p:spPr>
          <a:xfrm>
            <a:off x="427302" y="3524100"/>
            <a:ext cx="681222" cy="6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373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101042" y="5578274"/>
            <a:ext cx="250932" cy="115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9246" y="3243854"/>
            <a:ext cx="3649133" cy="6434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7758" y="4017308"/>
            <a:ext cx="4786641" cy="50500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022" y="5535939"/>
            <a:ext cx="3638808" cy="1324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283" y="5535939"/>
            <a:ext cx="3926117" cy="1324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0179"/>
            <a:ext cx="1802655" cy="132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932" y="5544406"/>
            <a:ext cx="1472401" cy="1324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05" y="2097527"/>
            <a:ext cx="3188048" cy="948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786" y="5535908"/>
            <a:ext cx="1261715" cy="1324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0" y="0"/>
            <a:ext cx="2885202" cy="55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54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38667" y="3526410"/>
            <a:ext cx="8043332" cy="28804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347133" y="3886460"/>
            <a:ext cx="8043333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85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/>
          <p:cNvSpPr/>
          <p:nvPr userDrawn="1"/>
        </p:nvSpPr>
        <p:spPr>
          <a:xfrm>
            <a:off x="10522482" y="0"/>
            <a:ext cx="685800" cy="1143000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Image 22" descr="Logo officiel I&amp;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0721" y="6448494"/>
            <a:ext cx="1385741" cy="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1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468" y="0"/>
            <a:ext cx="12200468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6"/>
          </p:nvPr>
        </p:nvSpPr>
        <p:spPr>
          <a:xfrm>
            <a:off x="7315199" y="0"/>
            <a:ext cx="2810935" cy="32004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8467" y="0"/>
            <a:ext cx="7272867" cy="32004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idx="17"/>
          </p:nvPr>
        </p:nvSpPr>
        <p:spPr>
          <a:xfrm>
            <a:off x="10185400" y="-1"/>
            <a:ext cx="2006599" cy="32004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38667" y="3526410"/>
            <a:ext cx="8043332" cy="28804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347133" y="3886460"/>
            <a:ext cx="8043333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</p:spTree>
    <p:extLst>
      <p:ext uri="{BB962C8B-B14F-4D97-AF65-F5344CB8AC3E}">
        <p14:creationId xmlns:p14="http://schemas.microsoft.com/office/powerpoint/2010/main" val="436544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9200"/>
            <a:ext cx="9167067" cy="48659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3777" y="135468"/>
            <a:ext cx="838199" cy="5257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 b="0" i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5994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 userDrawn="1"/>
        </p:nvGrpSpPr>
        <p:grpSpPr>
          <a:xfrm>
            <a:off x="0" y="-133654"/>
            <a:ext cx="12192000" cy="6991654"/>
            <a:chOff x="0" y="-127000"/>
            <a:chExt cx="12192000" cy="699165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-2373"/>
              <a:ext cx="8686800" cy="6867027"/>
              <a:chOff x="0" y="-2373"/>
              <a:chExt cx="12192000" cy="686702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185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4" name="Oval 13"/>
              <p:cNvSpPr/>
              <p:nvPr/>
            </p:nvSpPr>
            <p:spPr>
              <a:xfrm>
                <a:off x="3221" y="2667000"/>
                <a:ext cx="4191001" cy="4191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11000"/>
                    </a:schemeClr>
                  </a:gs>
                  <a:gs pos="75000">
                    <a:schemeClr val="bg2">
                      <a:lumMod val="40000"/>
                      <a:lumOff val="60000"/>
                      <a:alpha val="0"/>
                    </a:schemeClr>
                  </a:gs>
                  <a:gs pos="36000">
                    <a:schemeClr val="bg2">
                      <a:lumMod val="40000"/>
                      <a:lumOff val="60000"/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1750" y="2895600"/>
                <a:ext cx="2362201" cy="2362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8000"/>
                    </a:schemeClr>
                  </a:gs>
                  <a:gs pos="72000">
                    <a:schemeClr val="bg2">
                      <a:lumMod val="40000"/>
                      <a:lumOff val="60000"/>
                      <a:alpha val="0"/>
                    </a:schemeClr>
                  </a:gs>
                  <a:gs pos="36000">
                    <a:schemeClr val="bg2">
                      <a:lumMod val="40000"/>
                      <a:lumOff val="60000"/>
                      <a:alpha val="8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Oval 16"/>
              <p:cNvSpPr/>
              <p:nvPr/>
            </p:nvSpPr>
            <p:spPr>
              <a:xfrm>
                <a:off x="8609012" y="1676400"/>
                <a:ext cx="2819401" cy="2819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7000"/>
                    </a:schemeClr>
                  </a:gs>
                  <a:gs pos="69000">
                    <a:schemeClr val="bg2">
                      <a:lumMod val="40000"/>
                      <a:lumOff val="60000"/>
                      <a:alpha val="0"/>
                    </a:schemeClr>
                  </a:gs>
                  <a:gs pos="36000">
                    <a:schemeClr val="bg2">
                      <a:lumMod val="40000"/>
                      <a:lumOff val="60000"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Oval 17"/>
              <p:cNvSpPr/>
              <p:nvPr/>
            </p:nvSpPr>
            <p:spPr>
              <a:xfrm>
                <a:off x="7999412" y="-2373"/>
                <a:ext cx="1600201" cy="16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14000"/>
                    </a:schemeClr>
                  </a:gs>
                  <a:gs pos="73000">
                    <a:schemeClr val="bg2">
                      <a:lumMod val="40000"/>
                      <a:lumOff val="60000"/>
                      <a:alpha val="0"/>
                    </a:schemeClr>
                  </a:gs>
                  <a:gs pos="36000">
                    <a:schemeClr val="bg2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Oval 18"/>
              <p:cNvSpPr/>
              <p:nvPr/>
            </p:nvSpPr>
            <p:spPr>
              <a:xfrm>
                <a:off x="8609012" y="5874054"/>
                <a:ext cx="990601" cy="990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14000"/>
                    </a:schemeClr>
                  </a:gs>
                  <a:gs pos="66000">
                    <a:schemeClr val="bg2">
                      <a:lumMod val="40000"/>
                      <a:lumOff val="60000"/>
                      <a:alpha val="0"/>
                    </a:schemeClr>
                  </a:gs>
                  <a:gs pos="36000">
                    <a:schemeClr val="bg2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7289801" y="402165"/>
                <a:ext cx="4478865" cy="6053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Freeform 5"/>
              <p:cNvSpPr/>
              <p:nvPr/>
            </p:nvSpPr>
            <p:spPr bwMode="gray">
              <a:xfrm rot="15922489">
                <a:off x="4698352" y="1826078"/>
                <a:ext cx="3299407" cy="440924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5291">
                    <a:moveTo>
                      <a:pt x="85" y="2532"/>
                    </a:moveTo>
                    <a:cubicBezTo>
                      <a:pt x="1736" y="3911"/>
                      <a:pt x="7524" y="5298"/>
                      <a:pt x="9958" y="5291"/>
                    </a:cubicBezTo>
                    <a:cubicBezTo>
                      <a:pt x="9989" y="1958"/>
                      <a:pt x="9969" y="3333"/>
                      <a:pt x="10000" y="0"/>
                    </a:cubicBezTo>
                    <a:lnTo>
                      <a:pt x="10000" y="0"/>
                    </a:lnTo>
                    <a:lnTo>
                      <a:pt x="9667" y="204"/>
                    </a:lnTo>
                    <a:lnTo>
                      <a:pt x="9334" y="400"/>
                    </a:lnTo>
                    <a:lnTo>
                      <a:pt x="9001" y="590"/>
                    </a:lnTo>
                    <a:lnTo>
                      <a:pt x="8667" y="753"/>
                    </a:lnTo>
                    <a:lnTo>
                      <a:pt x="8333" y="917"/>
                    </a:lnTo>
                    <a:lnTo>
                      <a:pt x="7999" y="1071"/>
                    </a:lnTo>
                    <a:lnTo>
                      <a:pt x="7669" y="1202"/>
                    </a:lnTo>
                    <a:lnTo>
                      <a:pt x="7333" y="1325"/>
                    </a:lnTo>
                    <a:lnTo>
                      <a:pt x="7000" y="1440"/>
                    </a:lnTo>
                    <a:lnTo>
                      <a:pt x="6673" y="1538"/>
                    </a:lnTo>
                    <a:lnTo>
                      <a:pt x="6340" y="1636"/>
                    </a:lnTo>
                    <a:lnTo>
                      <a:pt x="6013" y="1719"/>
                    </a:lnTo>
                    <a:lnTo>
                      <a:pt x="5686" y="1784"/>
                    </a:lnTo>
                    <a:lnTo>
                      <a:pt x="5359" y="1850"/>
                    </a:lnTo>
                    <a:lnTo>
                      <a:pt x="5036" y="1906"/>
                    </a:lnTo>
                    <a:lnTo>
                      <a:pt x="4717" y="1948"/>
                    </a:lnTo>
                    <a:lnTo>
                      <a:pt x="4396" y="1980"/>
                    </a:lnTo>
                    <a:lnTo>
                      <a:pt x="4079" y="2013"/>
                    </a:lnTo>
                    <a:lnTo>
                      <a:pt x="3766" y="2029"/>
                    </a:lnTo>
                    <a:lnTo>
                      <a:pt x="3454" y="2046"/>
                    </a:lnTo>
                    <a:lnTo>
                      <a:pt x="3145" y="2053"/>
                    </a:lnTo>
                    <a:lnTo>
                      <a:pt x="2839" y="2046"/>
                    </a:lnTo>
                    <a:lnTo>
                      <a:pt x="2537" y="2046"/>
                    </a:lnTo>
                    <a:lnTo>
                      <a:pt x="2238" y="2029"/>
                    </a:lnTo>
                    <a:lnTo>
                      <a:pt x="1943" y="2004"/>
                    </a:lnTo>
                    <a:lnTo>
                      <a:pt x="1653" y="1980"/>
                    </a:lnTo>
                    <a:lnTo>
                      <a:pt x="1368" y="1955"/>
                    </a:lnTo>
                    <a:lnTo>
                      <a:pt x="1085" y="1915"/>
                    </a:lnTo>
                    <a:lnTo>
                      <a:pt x="806" y="1873"/>
                    </a:lnTo>
                    <a:lnTo>
                      <a:pt x="533" y="1833"/>
                    </a:lnTo>
                    <a:lnTo>
                      <a:pt x="0" y="1726"/>
                    </a:lnTo>
                    <a:cubicBezTo>
                      <a:pt x="28" y="1995"/>
                      <a:pt x="57" y="2263"/>
                      <a:pt x="85" y="2532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</p:sp>
          <p:sp>
            <p:nvSpPr>
              <p:cNvPr id="8" name="Freeform 5"/>
              <p:cNvSpPr/>
              <p:nvPr/>
            </p:nvSpPr>
            <p:spPr bwMode="gray">
              <a:xfrm rot="16200000">
                <a:off x="3787244" y="2801721"/>
                <a:ext cx="6053670" cy="1254559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8000">
                    <a:moveTo>
                      <a:pt x="0" y="0"/>
                    </a:moveTo>
                    <a:lnTo>
                      <a:pt x="0" y="7970"/>
                    </a:lnTo>
                    <a:lnTo>
                      <a:pt x="10000" y="8000"/>
                    </a:lnTo>
                    <a:lnTo>
                      <a:pt x="10000" y="7"/>
                    </a:lnTo>
                    <a:lnTo>
                      <a:pt x="10000" y="7"/>
                    </a:lnTo>
                    <a:lnTo>
                      <a:pt x="9773" y="156"/>
                    </a:lnTo>
                    <a:lnTo>
                      <a:pt x="9547" y="298"/>
                    </a:lnTo>
                    <a:lnTo>
                      <a:pt x="9320" y="437"/>
                    </a:lnTo>
                    <a:lnTo>
                      <a:pt x="9092" y="556"/>
                    </a:lnTo>
                    <a:lnTo>
                      <a:pt x="8865" y="676"/>
                    </a:lnTo>
                    <a:lnTo>
                      <a:pt x="8637" y="788"/>
                    </a:lnTo>
                    <a:lnTo>
                      <a:pt x="8412" y="884"/>
                    </a:lnTo>
                    <a:lnTo>
                      <a:pt x="8184" y="975"/>
                    </a:lnTo>
                    <a:lnTo>
                      <a:pt x="7957" y="1058"/>
                    </a:lnTo>
                    <a:lnTo>
                      <a:pt x="7734" y="1130"/>
                    </a:lnTo>
                    <a:lnTo>
                      <a:pt x="7508" y="1202"/>
                    </a:lnTo>
                    <a:lnTo>
                      <a:pt x="7285" y="1262"/>
                    </a:lnTo>
                    <a:lnTo>
                      <a:pt x="7062" y="1309"/>
                    </a:lnTo>
                    <a:lnTo>
                      <a:pt x="6840" y="1358"/>
                    </a:lnTo>
                    <a:lnTo>
                      <a:pt x="6620" y="1399"/>
                    </a:lnTo>
                    <a:lnTo>
                      <a:pt x="6402" y="1428"/>
                    </a:lnTo>
                    <a:lnTo>
                      <a:pt x="6184" y="1453"/>
                    </a:lnTo>
                    <a:lnTo>
                      <a:pt x="5968" y="1477"/>
                    </a:lnTo>
                    <a:lnTo>
                      <a:pt x="5755" y="1488"/>
                    </a:lnTo>
                    <a:lnTo>
                      <a:pt x="5542" y="1500"/>
                    </a:lnTo>
                    <a:lnTo>
                      <a:pt x="5332" y="1506"/>
                    </a:lnTo>
                    <a:lnTo>
                      <a:pt x="5124" y="1500"/>
                    </a:lnTo>
                    <a:lnTo>
                      <a:pt x="4918" y="1500"/>
                    </a:lnTo>
                    <a:lnTo>
                      <a:pt x="4714" y="1488"/>
                    </a:lnTo>
                    <a:lnTo>
                      <a:pt x="4514" y="1470"/>
                    </a:lnTo>
                    <a:lnTo>
                      <a:pt x="4316" y="1453"/>
                    </a:lnTo>
                    <a:lnTo>
                      <a:pt x="4122" y="1434"/>
                    </a:lnTo>
                    <a:lnTo>
                      <a:pt x="3929" y="1405"/>
                    </a:lnTo>
                    <a:lnTo>
                      <a:pt x="3739" y="1374"/>
                    </a:lnTo>
                    <a:lnTo>
                      <a:pt x="3553" y="1346"/>
                    </a:lnTo>
                    <a:lnTo>
                      <a:pt x="3190" y="1267"/>
                    </a:lnTo>
                    <a:lnTo>
                      <a:pt x="2842" y="1183"/>
                    </a:lnTo>
                    <a:lnTo>
                      <a:pt x="2508" y="1095"/>
                    </a:lnTo>
                    <a:lnTo>
                      <a:pt x="2192" y="998"/>
                    </a:lnTo>
                    <a:lnTo>
                      <a:pt x="1890" y="897"/>
                    </a:lnTo>
                    <a:lnTo>
                      <a:pt x="1610" y="788"/>
                    </a:lnTo>
                    <a:lnTo>
                      <a:pt x="1347" y="681"/>
                    </a:lnTo>
                    <a:lnTo>
                      <a:pt x="1105" y="574"/>
                    </a:lnTo>
                    <a:lnTo>
                      <a:pt x="883" y="473"/>
                    </a:lnTo>
                    <a:lnTo>
                      <a:pt x="686" y="377"/>
                    </a:lnTo>
                    <a:lnTo>
                      <a:pt x="508" y="286"/>
                    </a:lnTo>
                    <a:lnTo>
                      <a:pt x="358" y="210"/>
                    </a:lnTo>
                    <a:lnTo>
                      <a:pt x="232" y="138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12" name="Freeform 5"/>
              <p:cNvSpPr>
                <a:spLocks noEditPoints="1"/>
              </p:cNvSpPr>
              <p:nvPr/>
            </p:nvSpPr>
            <p:spPr bwMode="gray">
              <a:xfrm>
                <a:off x="0" y="1587"/>
                <a:ext cx="12192000" cy="6856413"/>
              </a:xfrm>
              <a:custGeom>
                <a:avLst/>
                <a:gdLst/>
                <a:ahLst/>
                <a:cxnLst/>
                <a:rect l="0" t="0" r="r" b="b"/>
                <a:pathLst>
                  <a:path w="15356" h="8638">
                    <a:moveTo>
                      <a:pt x="0" y="0"/>
                    </a:moveTo>
                    <a:lnTo>
                      <a:pt x="0" y="8638"/>
                    </a:lnTo>
                    <a:lnTo>
                      <a:pt x="15356" y="8638"/>
                    </a:lnTo>
                    <a:lnTo>
                      <a:pt x="15356" y="0"/>
                    </a:lnTo>
                    <a:lnTo>
                      <a:pt x="0" y="0"/>
                    </a:lnTo>
                    <a:close/>
                    <a:moveTo>
                      <a:pt x="14748" y="8038"/>
                    </a:moveTo>
                    <a:lnTo>
                      <a:pt x="600" y="8038"/>
                    </a:lnTo>
                    <a:lnTo>
                      <a:pt x="600" y="592"/>
                    </a:lnTo>
                    <a:lnTo>
                      <a:pt x="14748" y="592"/>
                    </a:lnTo>
                    <a:lnTo>
                      <a:pt x="14748" y="80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20" name="Rectangle 19"/>
            <p:cNvSpPr/>
            <p:nvPr userDrawn="1"/>
          </p:nvSpPr>
          <p:spPr>
            <a:xfrm>
              <a:off x="8542867" y="-127000"/>
              <a:ext cx="3649133" cy="6985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530949" y="0"/>
            <a:ext cx="685800" cy="1143000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24" y="2372845"/>
            <a:ext cx="4128244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7600" y="2436344"/>
            <a:ext cx="5410200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 descr="Logo officiel I&amp;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0721" y="6448494"/>
            <a:ext cx="1385741" cy="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1879600"/>
            <a:ext cx="4825158" cy="4140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979" y="1845732"/>
            <a:ext cx="4825159" cy="4165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7B7C-E679-4604-994A-0F75F2862F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696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85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/>
          <p:cNvSpPr/>
          <p:nvPr userDrawn="1"/>
        </p:nvSpPr>
        <p:spPr>
          <a:xfrm>
            <a:off x="10437812" y="0"/>
            <a:ext cx="685800" cy="753533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5306" y="143939"/>
            <a:ext cx="734561" cy="474133"/>
          </a:xfrm>
        </p:spPr>
        <p:txBody>
          <a:bodyPr/>
          <a:lstStyle/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8" name="Image 27" descr="Logo officiel I&amp;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0721" y="6448494"/>
            <a:ext cx="1385741" cy="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63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 userDrawn="1"/>
        </p:nvGrpSpPr>
        <p:grpSpPr>
          <a:xfrm>
            <a:off x="1" y="-2373"/>
            <a:ext cx="12192000" cy="6867027"/>
            <a:chOff x="1" y="-2373"/>
            <a:chExt cx="12192000" cy="6867027"/>
          </a:xfrm>
        </p:grpSpPr>
        <p:grpSp>
          <p:nvGrpSpPr>
            <p:cNvPr id="22" name="Groupe 21"/>
            <p:cNvGrpSpPr/>
            <p:nvPr userDrawn="1"/>
          </p:nvGrpSpPr>
          <p:grpSpPr>
            <a:xfrm>
              <a:off x="1" y="-2373"/>
              <a:ext cx="12192000" cy="6867027"/>
              <a:chOff x="1" y="-2373"/>
              <a:chExt cx="12192000" cy="6867027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8534400" y="0"/>
                <a:ext cx="187113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" name="Group 13"/>
              <p:cNvGrpSpPr/>
              <p:nvPr userDrawn="1"/>
            </p:nvGrpSpPr>
            <p:grpSpPr>
              <a:xfrm>
                <a:off x="1" y="-2373"/>
                <a:ext cx="12192000" cy="6867027"/>
                <a:chOff x="0" y="-2373"/>
                <a:chExt cx="15625498" cy="6867027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1855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8" name="Oval 17"/>
                <p:cNvSpPr/>
                <p:nvPr/>
              </p:nvSpPr>
              <p:spPr>
                <a:xfrm>
                  <a:off x="8609013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alpha val="7000"/>
                      </a:schemeClr>
                    </a:gs>
                    <a:gs pos="69000">
                      <a:schemeClr val="bg2">
                        <a:lumMod val="40000"/>
                        <a:lumOff val="60000"/>
                        <a:alpha val="0"/>
                      </a:schemeClr>
                    </a:gs>
                    <a:gs pos="36000">
                      <a:schemeClr val="bg2">
                        <a:lumMod val="40000"/>
                        <a:lumOff val="60000"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9" name="Oval 18"/>
                <p:cNvSpPr/>
                <p:nvPr/>
              </p:nvSpPr>
              <p:spPr>
                <a:xfrm>
                  <a:off x="7999412" y="-2373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alpha val="14000"/>
                      </a:schemeClr>
                    </a:gs>
                    <a:gs pos="73000">
                      <a:schemeClr val="bg2">
                        <a:lumMod val="40000"/>
                        <a:lumOff val="60000"/>
                        <a:alpha val="0"/>
                      </a:schemeClr>
                    </a:gs>
                    <a:gs pos="36000">
                      <a:schemeClr val="bg2">
                        <a:lumMod val="40000"/>
                        <a:lumOff val="6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0" name="Oval 19"/>
                <p:cNvSpPr/>
                <p:nvPr/>
              </p:nvSpPr>
              <p:spPr>
                <a:xfrm>
                  <a:off x="8609013" y="5874054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alpha val="14000"/>
                      </a:schemeClr>
                    </a:gs>
                    <a:gs pos="66000">
                      <a:schemeClr val="bg2">
                        <a:lumMod val="40000"/>
                        <a:lumOff val="60000"/>
                        <a:alpha val="0"/>
                      </a:schemeClr>
                    </a:gs>
                    <a:gs pos="36000">
                      <a:schemeClr val="bg2">
                        <a:lumMod val="40000"/>
                        <a:lumOff val="6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8" name="Rectangle 7"/>
                <p:cNvSpPr/>
                <p:nvPr userDrawn="1"/>
              </p:nvSpPr>
              <p:spPr>
                <a:xfrm>
                  <a:off x="5132541" y="0"/>
                  <a:ext cx="10492957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0" name="Freeform 5"/>
                <p:cNvSpPr/>
                <p:nvPr/>
              </p:nvSpPr>
              <p:spPr bwMode="gray">
                <a:xfrm rot="15922489">
                  <a:off x="3140485" y="1826078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9" name="Freeform 5"/>
                <p:cNvSpPr/>
                <p:nvPr/>
              </p:nvSpPr>
              <p:spPr bwMode="gray">
                <a:xfrm rot="16200000">
                  <a:off x="2229376" y="2801721"/>
                  <a:ext cx="6053670" cy="1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13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sp>
          <p:nvSpPr>
            <p:cNvPr id="23" name="Rectangle 22"/>
            <p:cNvSpPr/>
            <p:nvPr userDrawn="1"/>
          </p:nvSpPr>
          <p:spPr>
            <a:xfrm>
              <a:off x="8737600" y="0"/>
              <a:ext cx="34544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10522482" y="0"/>
            <a:ext cx="685800" cy="694267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52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74" y="1447800"/>
            <a:ext cx="644733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57653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7B7C-E679-4604-994A-0F75F2862FB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 descr="Logo officiel I&amp;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0721" y="6448494"/>
            <a:ext cx="1385741" cy="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63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2" y="0"/>
            <a:ext cx="121920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457439" y="6383867"/>
            <a:ext cx="734561" cy="474133"/>
          </a:xfrm>
        </p:spPr>
        <p:txBody>
          <a:bodyPr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298873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164F6C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5717" r="21425" b="15316"/>
          <a:stretch/>
        </p:blipFill>
        <p:spPr>
          <a:xfrm>
            <a:off x="426260" y="3577040"/>
            <a:ext cx="65308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4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812867" cy="171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51933" y="1397000"/>
            <a:ext cx="9144000" cy="4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" y="0"/>
            <a:ext cx="6146801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Espace réservé pour une image  27"/>
          <p:cNvSpPr>
            <a:spLocks noGrp="1"/>
          </p:cNvSpPr>
          <p:nvPr>
            <p:ph type="pic" sz="quarter" idx="18" hasCustomPrompt="1"/>
          </p:nvPr>
        </p:nvSpPr>
        <p:spPr>
          <a:xfrm>
            <a:off x="8599070" y="3517944"/>
            <a:ext cx="936130" cy="720100"/>
          </a:xfrm>
        </p:spPr>
        <p:txBody>
          <a:bodyPr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Insérez le logo du client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47133" y="4407464"/>
            <a:ext cx="9211732" cy="191713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texte descriptif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0168466" y="3496734"/>
            <a:ext cx="2031449" cy="336126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0329333" y="3725332"/>
            <a:ext cx="1659467" cy="2404535"/>
          </a:xfrm>
          <a:ln>
            <a:noFill/>
            <a:prstDash val="sysDot"/>
          </a:ln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Les chiffres clés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0168467" y="3234095"/>
            <a:ext cx="202353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</a:rPr>
              <a:t>CHIFFRES CLES</a:t>
            </a:r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10329334" y="6163733"/>
            <a:ext cx="1667934" cy="304800"/>
          </a:xfrm>
          <a:solidFill>
            <a:schemeClr val="tx1">
              <a:lumMod val="95000"/>
              <a:lumOff val="5000"/>
            </a:schemeClr>
          </a:solidFill>
          <a:ln>
            <a:noFill/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Année du projet</a:t>
            </a:r>
          </a:p>
        </p:txBody>
      </p:sp>
      <p:sp>
        <p:nvSpPr>
          <p:cNvPr id="26" name="Espace réservé pour une image  2"/>
          <p:cNvSpPr>
            <a:spLocks noGrp="1"/>
          </p:cNvSpPr>
          <p:nvPr>
            <p:ph type="pic" idx="20"/>
          </p:nvPr>
        </p:nvSpPr>
        <p:spPr>
          <a:xfrm>
            <a:off x="6239933" y="-5272"/>
            <a:ext cx="5959982" cy="3225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1689" y="3974880"/>
            <a:ext cx="7286266" cy="288040"/>
          </a:xfrm>
        </p:spPr>
        <p:txBody>
          <a:bodyPr>
            <a:noAutofit/>
          </a:bodyPr>
          <a:lstStyle>
            <a:lvl1pPr marL="0" indent="0">
              <a:buNone/>
              <a:defRPr lang="fr-FR" sz="1200" b="0" i="0" kern="1200" baseline="0" dirty="0" smtClean="0">
                <a:solidFill>
                  <a:srgbClr val="164F6C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nom du client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101690" y="3614830"/>
            <a:ext cx="7303200" cy="360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600" b="1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5717" r="21425" b="15316"/>
          <a:stretch/>
        </p:blipFill>
        <p:spPr>
          <a:xfrm>
            <a:off x="426260" y="3577040"/>
            <a:ext cx="65308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1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999412" y="0"/>
            <a:ext cx="1600200" cy="91742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" name="Groupe 31"/>
          <p:cNvGrpSpPr/>
          <p:nvPr userDrawn="1"/>
        </p:nvGrpSpPr>
        <p:grpSpPr>
          <a:xfrm>
            <a:off x="0" y="127000"/>
            <a:ext cx="12234626" cy="626533"/>
            <a:chOff x="0" y="127000"/>
            <a:chExt cx="12234626" cy="626533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127000"/>
              <a:ext cx="12192000" cy="626533"/>
            </a:xfrm>
            <a:prstGeom prst="rect">
              <a:avLst/>
            </a:prstGeom>
            <a:gradFill flip="none" rotWithShape="1">
              <a:gsLst>
                <a:gs pos="0">
                  <a:srgbClr val="185576">
                    <a:shade val="30000"/>
                    <a:satMod val="115000"/>
                  </a:srgbClr>
                </a:gs>
                <a:gs pos="50000">
                  <a:srgbClr val="185576">
                    <a:shade val="67500"/>
                    <a:satMod val="115000"/>
                  </a:srgbClr>
                </a:gs>
                <a:gs pos="100000">
                  <a:srgbClr val="18557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103242" y="350887"/>
              <a:ext cx="4131384" cy="25279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95300" y="199200"/>
            <a:ext cx="9167067" cy="486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95300" y="1168400"/>
            <a:ext cx="11163299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10800000">
            <a:off x="10598679" y="-1"/>
            <a:ext cx="602721" cy="753533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509174" y="143939"/>
            <a:ext cx="734561" cy="474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 b="0" i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7497B7C-E679-4604-994A-0F75F2862F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Image 28" descr="Logo officiel I&amp;R.png"/>
          <p:cNvPicPr>
            <a:picLocks noChangeAspect="1"/>
          </p:cNvPicPr>
          <p:nvPr userDrawn="1"/>
        </p:nvPicPr>
        <p:blipFill>
          <a:blip r:embed="rId24" cstate="email"/>
          <a:stretch>
            <a:fillRect/>
          </a:stretch>
        </p:blipFill>
        <p:spPr>
          <a:xfrm>
            <a:off x="183654" y="6406164"/>
            <a:ext cx="1385741" cy="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31" r:id="rId2"/>
    <p:sldLayoutId id="2147484318" r:id="rId3"/>
    <p:sldLayoutId id="2147484319" r:id="rId4"/>
    <p:sldLayoutId id="2147484320" r:id="rId5"/>
    <p:sldLayoutId id="2147484324" r:id="rId6"/>
    <p:sldLayoutId id="2147484330" r:id="rId7"/>
    <p:sldLayoutId id="2147484361" r:id="rId8"/>
    <p:sldLayoutId id="2147484362" r:id="rId9"/>
    <p:sldLayoutId id="2147484359" r:id="rId10"/>
    <p:sldLayoutId id="2147484360" r:id="rId11"/>
    <p:sldLayoutId id="2147484355" r:id="rId12"/>
    <p:sldLayoutId id="2147484356" r:id="rId13"/>
    <p:sldLayoutId id="2147484353" r:id="rId14"/>
    <p:sldLayoutId id="2147484354" r:id="rId15"/>
    <p:sldLayoutId id="2147484350" r:id="rId16"/>
    <p:sldLayoutId id="2147484351" r:id="rId17"/>
    <p:sldLayoutId id="2147484348" r:id="rId18"/>
    <p:sldLayoutId id="2147484349" r:id="rId19"/>
    <p:sldLayoutId id="2147484333" r:id="rId20"/>
    <p:sldLayoutId id="2147484329" r:id="rId21"/>
    <p:sldLayoutId id="2147484343" r:id="rId22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0" i="0" kern="1200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185576"/>
        </a:buClr>
        <a:buSzPct val="6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185576"/>
        </a:buClr>
        <a:buSzPct val="80000"/>
        <a:buFont typeface="Arial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85576"/>
        </a:buClr>
        <a:buSzPct val="80000"/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85576"/>
        </a:buClr>
        <a:buSzPct val="80000"/>
        <a:buFont typeface="Wingdings" pitchFamily="2" charset="2"/>
        <a:buChar char="Ø"/>
        <a:defRPr sz="1500" b="0" i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85576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-environnement.com/media/pdf/news-26748-rapport-cgedd-cgeiet-hydrogene.pdf" TargetMode="External"/><Relationship Id="rId2" Type="http://schemas.openxmlformats.org/officeDocument/2006/relationships/hyperlink" Target="https://www.fortunebusinessinsights.com/industry-reports/hydrogen-generation-market-100745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5903" y="3336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Production </a:t>
            </a:r>
            <a:r>
              <a:rPr lang="fr-FR" dirty="0"/>
              <a:t>d’hydrogène par pyrogazéification multi-étagée de biomasse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Marché de l’hydrogène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69331F4-1A94-46A5-B262-7874E6EE058E}"/>
              </a:ext>
            </a:extLst>
          </p:cNvPr>
          <p:cNvSpPr txBox="1"/>
          <p:nvPr/>
        </p:nvSpPr>
        <p:spPr>
          <a:xfrm>
            <a:off x="1450798" y="1346697"/>
            <a:ext cx="95982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E5580"/>
                </a:solidFill>
              </a:rPr>
              <a:t>Marché* &amp; Production**</a:t>
            </a:r>
          </a:p>
          <a:p>
            <a:pPr>
              <a:defRPr/>
            </a:pPr>
            <a:endParaRPr lang="fr-FR" sz="2000" b="1" dirty="0">
              <a:solidFill>
                <a:srgbClr val="0E5580"/>
              </a:solidFill>
            </a:endParaRPr>
          </a:p>
          <a:p>
            <a:pPr>
              <a:defRPr/>
            </a:pPr>
            <a:endParaRPr lang="fr-FR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2000" b="1" dirty="0">
                <a:solidFill>
                  <a:srgbClr val="EF7A24"/>
                </a:solidFill>
              </a:rPr>
              <a:t>Français annuel</a:t>
            </a:r>
          </a:p>
          <a:p>
            <a:pPr>
              <a:defRPr/>
            </a:pPr>
            <a:r>
              <a:rPr lang="fr-FR" sz="2000" b="1" dirty="0">
                <a:solidFill>
                  <a:prstClr val="black"/>
                </a:solidFill>
              </a:rPr>
              <a:t>900 000 tonnes</a:t>
            </a:r>
            <a:r>
              <a:rPr lang="fr-FR" sz="2000" dirty="0">
                <a:solidFill>
                  <a:prstClr val="black"/>
                </a:solidFill>
              </a:rPr>
              <a:t>, fabriqués essentiellement à partir de gaz naturel (41%) et de Pétrole (40%)</a:t>
            </a:r>
          </a:p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000" dirty="0">
                <a:solidFill>
                  <a:prstClr val="black"/>
                </a:solidFill>
              </a:rPr>
              <a:t>Marché actuel global de 4,5 Milliards d’euros</a:t>
            </a:r>
          </a:p>
          <a:p>
            <a:pPr>
              <a:defRPr/>
            </a:pPr>
            <a:r>
              <a:rPr lang="fr-FR" sz="2000" dirty="0">
                <a:solidFill>
                  <a:prstClr val="black"/>
                </a:solidFill>
              </a:rPr>
              <a:t>↗ Croissance du </a:t>
            </a:r>
            <a:r>
              <a:rPr lang="fr-FR" sz="2000" b="1" dirty="0">
                <a:solidFill>
                  <a:prstClr val="black"/>
                </a:solidFill>
              </a:rPr>
              <a:t>marché de l’hydrogène vert &gt; 10% </a:t>
            </a:r>
            <a:r>
              <a:rPr lang="fr-FR" sz="2000" dirty="0">
                <a:solidFill>
                  <a:prstClr val="black"/>
                </a:solidFill>
              </a:rPr>
              <a:t>avec l’adoption du Plan hydrogène : </a:t>
            </a:r>
          </a:p>
          <a:p>
            <a:pPr marL="914400" lvl="3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</a:rPr>
              <a:t>10% d’hydrogène vert en 2023</a:t>
            </a:r>
          </a:p>
          <a:p>
            <a:pPr marL="914400" lvl="3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</a:rPr>
              <a:t>40% d’hydrogène vert en 2030</a:t>
            </a:r>
          </a:p>
          <a:p>
            <a:pPr>
              <a:defRPr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AD6B3DD-F740-46C2-A867-7C5E26285FA5}"/>
              </a:ext>
            </a:extLst>
          </p:cNvPr>
          <p:cNvSpPr txBox="1"/>
          <p:nvPr/>
        </p:nvSpPr>
        <p:spPr>
          <a:xfrm>
            <a:off x="7561351" y="4631087"/>
            <a:ext cx="32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prstClr val="black"/>
                </a:solidFill>
              </a:rPr>
              <a:t>* Source </a:t>
            </a:r>
            <a:r>
              <a:rPr lang="fr-FR" i="1" dirty="0">
                <a:solidFill>
                  <a:prstClr val="black"/>
                </a:solidFill>
                <a:hlinkClick r:id="rId2"/>
              </a:rPr>
              <a:t>Fortune Business Insights</a:t>
            </a:r>
            <a:endParaRPr lang="fr-FR" i="1" dirty="0">
              <a:solidFill>
                <a:prstClr val="black"/>
              </a:solidFill>
            </a:endParaRPr>
          </a:p>
          <a:p>
            <a:r>
              <a:rPr lang="fr-FR" i="1" dirty="0">
                <a:solidFill>
                  <a:prstClr val="black"/>
                </a:solidFill>
              </a:rPr>
              <a:t>**Source  </a:t>
            </a:r>
            <a:r>
              <a:rPr lang="fr-FR" i="1" dirty="0">
                <a:solidFill>
                  <a:prstClr val="black"/>
                </a:solidFill>
                <a:hlinkClick r:id="rId3"/>
              </a:rPr>
              <a:t>Ministère de l’écologie</a:t>
            </a:r>
            <a:endParaRPr lang="fr-F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19975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772686F-5A6C-4964-818D-64EB2C150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9308" y="1346697"/>
            <a:ext cx="9593384" cy="460824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Marché de l’hydrogène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7C6806-F13E-4038-8C63-0A230ED8A0A9}"/>
              </a:ext>
            </a:extLst>
          </p:cNvPr>
          <p:cNvSpPr/>
          <p:nvPr/>
        </p:nvSpPr>
        <p:spPr>
          <a:xfrm>
            <a:off x="5095568" y="1346697"/>
            <a:ext cx="924232" cy="41593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2DDC98-7A6D-48B2-A47A-9442F6B2CFA4}"/>
              </a:ext>
            </a:extLst>
          </p:cNvPr>
          <p:cNvSpPr/>
          <p:nvPr/>
        </p:nvSpPr>
        <p:spPr>
          <a:xfrm>
            <a:off x="7081684" y="1341459"/>
            <a:ext cx="3893574" cy="416460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1155E9B-C1A5-4FEF-8960-4D2BE29ABD4D}"/>
              </a:ext>
            </a:extLst>
          </p:cNvPr>
          <p:cNvSpPr txBox="1"/>
          <p:nvPr/>
        </p:nvSpPr>
        <p:spPr>
          <a:xfrm>
            <a:off x="9136626" y="5934399"/>
            <a:ext cx="257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prstClr val="black"/>
                </a:solidFill>
              </a:rPr>
              <a:t>Source ADEME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C679FBC0-5B36-465C-8B6C-12FAF52254AA}"/>
              </a:ext>
            </a:extLst>
          </p:cNvPr>
          <p:cNvSpPr/>
          <p:nvPr/>
        </p:nvSpPr>
        <p:spPr>
          <a:xfrm>
            <a:off x="9392266" y="5516541"/>
            <a:ext cx="1656735" cy="4383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C7E02278-C113-4607-9A43-09CB50BED419}"/>
              </a:ext>
            </a:extLst>
          </p:cNvPr>
          <p:cNvSpPr/>
          <p:nvPr/>
        </p:nvSpPr>
        <p:spPr>
          <a:xfrm>
            <a:off x="9392265" y="5506065"/>
            <a:ext cx="1582993" cy="4488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1329" y="997903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E5580"/>
                </a:solidFill>
              </a:rPr>
              <a:t>Marché</a:t>
            </a:r>
            <a:r>
              <a:rPr lang="fr-FR" b="1" dirty="0">
                <a:solidFill>
                  <a:srgbClr val="0E5580"/>
                </a:solidFill>
              </a:rPr>
              <a:t> </a:t>
            </a:r>
            <a:r>
              <a:rPr lang="fr-FR" b="1" dirty="0" smtClean="0">
                <a:solidFill>
                  <a:srgbClr val="0E5580"/>
                </a:solidFill>
              </a:rPr>
              <a:t>industriel</a:t>
            </a:r>
            <a:endParaRPr lang="fr-FR" b="1" dirty="0">
              <a:solidFill>
                <a:srgbClr val="0E5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2666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Procédé de pyrogazéification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95180C7-C128-4B5C-B2A1-0CC87CB342B9}"/>
              </a:ext>
            </a:extLst>
          </p:cNvPr>
          <p:cNvSpPr txBox="1"/>
          <p:nvPr/>
        </p:nvSpPr>
        <p:spPr>
          <a:xfrm>
            <a:off x="1143000" y="1182223"/>
            <a:ext cx="99060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Pyrogazéification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Technique ayant pour finalité de transformer des déchets solides en un gaz combustible </a:t>
            </a:r>
            <a:r>
              <a:rPr lang="fr-FR" sz="1600" dirty="0"/>
              <a:t>[RECORD, 2017].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Succession de réactions </a:t>
            </a:r>
            <a:r>
              <a:rPr lang="fr-FR" sz="1600" dirty="0"/>
              <a:t>ayant pour produit un </a:t>
            </a:r>
            <a:r>
              <a:rPr lang="fr-FR" sz="1600" b="1" dirty="0"/>
              <a:t>gaz combustible </a:t>
            </a:r>
            <a:r>
              <a:rPr lang="fr-FR" sz="1600" dirty="0"/>
              <a:t>(CO, H</a:t>
            </a:r>
            <a:r>
              <a:rPr lang="fr-FR" sz="1600" baseline="-25000" dirty="0"/>
              <a:t>2</a:t>
            </a:r>
            <a:r>
              <a:rPr lang="fr-FR" sz="1600" dirty="0"/>
              <a:t>, CH</a:t>
            </a:r>
            <a:r>
              <a:rPr lang="fr-FR" sz="1600" baseline="-25000" dirty="0"/>
              <a:t>4</a:t>
            </a:r>
            <a:r>
              <a:rPr lang="fr-FR" sz="1600" dirty="0"/>
              <a:t>, CO</a:t>
            </a:r>
            <a:r>
              <a:rPr lang="fr-FR" sz="1600" baseline="-25000" dirty="0"/>
              <a:t>2</a:t>
            </a:r>
            <a:r>
              <a:rPr lang="fr-FR" sz="1600" dirty="0"/>
              <a:t>, H</a:t>
            </a:r>
            <a:r>
              <a:rPr lang="fr-FR" sz="1600" baseline="-25000" dirty="0"/>
              <a:t>2</a:t>
            </a:r>
            <a:r>
              <a:rPr lang="fr-FR" sz="1600" dirty="0"/>
              <a:t>O, N</a:t>
            </a:r>
            <a:r>
              <a:rPr lang="fr-FR" sz="1600" baseline="-25000" dirty="0"/>
              <a:t>2</a:t>
            </a:r>
            <a:r>
              <a:rPr lang="fr-FR" sz="1600" dirty="0"/>
              <a:t>). </a:t>
            </a:r>
          </a:p>
          <a:p>
            <a:r>
              <a:rPr lang="fr-FR" sz="1600" dirty="0"/>
              <a:t>   La composition du gaz combustible dépend de : </a:t>
            </a:r>
          </a:p>
          <a:p>
            <a:pPr marL="650358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La nature du solide entrant (taux d’humidité, taux de matières volatiles) ;</a:t>
            </a:r>
          </a:p>
          <a:p>
            <a:pPr marL="650358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La nature de l’agent de gazéification ;</a:t>
            </a:r>
          </a:p>
          <a:p>
            <a:pPr marL="650358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La température et la pression de fonctionnement ;</a:t>
            </a:r>
          </a:p>
          <a:p>
            <a:pPr marL="650358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Le type de contacteur gaz-solide utilisé en tant que réacteur.</a:t>
            </a:r>
          </a:p>
          <a:p>
            <a:endParaRPr lang="fr-FR" sz="1600" dirty="0"/>
          </a:p>
          <a:p>
            <a:r>
              <a:rPr lang="fr-FR" b="1" dirty="0">
                <a:solidFill>
                  <a:schemeClr val="tx2"/>
                </a:solidFill>
              </a:rPr>
              <a:t>Deux grandes familles de procédés de gazéification  </a:t>
            </a:r>
            <a:r>
              <a:rPr lang="fr-FR" sz="1600" dirty="0"/>
              <a:t>[Club Pyrogazéification, 2015]: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Procédés de 1</a:t>
            </a:r>
            <a:r>
              <a:rPr lang="fr-FR" sz="1600" b="1" baseline="30000" dirty="0"/>
              <a:t>ère</a:t>
            </a:r>
            <a:r>
              <a:rPr lang="fr-FR" sz="1600" b="1" dirty="0"/>
              <a:t> génération </a:t>
            </a:r>
            <a:r>
              <a:rPr lang="fr-FR" sz="1600" dirty="0"/>
              <a:t>(procédés intégrés) : La combustion du vecteur d'énergie a lieu dans le même équipement que l'équipement de gazéification thermique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Procédés de 2</a:t>
            </a:r>
            <a:r>
              <a:rPr lang="fr-FR" sz="1600" b="1" baseline="30000" dirty="0"/>
              <a:t>nde </a:t>
            </a:r>
            <a:r>
              <a:rPr lang="fr-FR" sz="1600" b="1" dirty="0"/>
              <a:t>génération </a:t>
            </a:r>
            <a:r>
              <a:rPr lang="fr-FR" sz="1600" dirty="0"/>
              <a:t>(procédés non intégrés) : La valorisation des composés énergétiques produits dans l'unité de </a:t>
            </a:r>
            <a:r>
              <a:rPr lang="fr-FR" sz="1600" dirty="0" smtClean="0"/>
              <a:t>gazéification </a:t>
            </a:r>
            <a:r>
              <a:rPr lang="fr-FR" sz="1600" dirty="0"/>
              <a:t>est réalisée </a:t>
            </a:r>
            <a:r>
              <a:rPr lang="fr-FR" sz="1600" dirty="0" smtClean="0"/>
              <a:t>de manière indépendante (</a:t>
            </a:r>
            <a:r>
              <a:rPr lang="fr-FR" sz="1600" b="1" dirty="0" smtClean="0"/>
              <a:t>production de syngaz ou hydrogène</a:t>
            </a:r>
            <a:r>
              <a:rPr lang="fr-FR" sz="1600" dirty="0" smtClean="0"/>
              <a:t>).</a:t>
            </a: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b="1" dirty="0">
                <a:solidFill>
                  <a:schemeClr val="tx2"/>
                </a:solidFill>
              </a:rPr>
              <a:t>Principales 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Lits Fixes contre-courant / Lits fixes co-courant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Lits entrainés / Lits fluidisés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Vis horizontales / Vis verticales / Fours tournants …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59262959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Procédé de pyrogazéification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31701BE-4EFF-48EC-91F6-8F514ED8AE76}"/>
              </a:ext>
            </a:extLst>
          </p:cNvPr>
          <p:cNvSpPr txBox="1"/>
          <p:nvPr/>
        </p:nvSpPr>
        <p:spPr>
          <a:xfrm>
            <a:off x="1217190" y="1222180"/>
            <a:ext cx="98318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atouts de la production d’hydrogène par pyrogazéification</a:t>
            </a:r>
            <a:endParaRPr lang="fr-FR" b="1" dirty="0">
              <a:solidFill>
                <a:schemeClr val="tx2"/>
              </a:solidFill>
            </a:endParaRPr>
          </a:p>
          <a:p>
            <a:pPr algn="just"/>
            <a:r>
              <a:rPr lang="fr-FR" b="1" dirty="0"/>
              <a:t>Le carbone est un excellent réactif pour favoriser la dissociation de la molécule d'eau </a:t>
            </a:r>
            <a:r>
              <a:rPr lang="fr-FR" dirty="0"/>
              <a:t>puisqu'en sa présence, il ne faut que </a:t>
            </a:r>
            <a:r>
              <a:rPr lang="fr-FR" dirty="0" smtClean="0"/>
              <a:t>70 </a:t>
            </a:r>
            <a:r>
              <a:rPr lang="fr-FR" dirty="0"/>
              <a:t>kJ/mole pour produire l'hydrogène (source Afhypac nov.2014). Il apparait clairement que la formation d’hydrogène par pyrogazéification est moins consommatrice en énergie que l’électrolyse (280 kJ/mole</a:t>
            </a:r>
            <a:r>
              <a:rPr lang="fr-FR" dirty="0" smtClean="0"/>
              <a:t>) – </a:t>
            </a:r>
            <a:r>
              <a:rPr lang="fr-FR" b="1" dirty="0" smtClean="0"/>
              <a:t>rapport énergétique de 1 à 4</a:t>
            </a:r>
            <a:r>
              <a:rPr lang="fr-FR" dirty="0" smtClean="0"/>
              <a:t>.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Fonctionnement </a:t>
            </a:r>
            <a:r>
              <a:rPr lang="fr-FR" dirty="0"/>
              <a:t>: 7000 à 8000 h/an =&gt; </a:t>
            </a:r>
            <a:r>
              <a:rPr lang="fr-FR" b="1" dirty="0"/>
              <a:t>Production </a:t>
            </a:r>
            <a:r>
              <a:rPr lang="fr-FR" b="1" dirty="0" smtClean="0"/>
              <a:t>continue </a:t>
            </a:r>
            <a:r>
              <a:rPr lang="fr-FR" b="1" dirty="0"/>
              <a:t>contrairement à électrolyse avec ENR </a:t>
            </a:r>
            <a:r>
              <a:rPr lang="fr-FR" b="1" dirty="0" smtClean="0"/>
              <a:t>intermittentes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V</a:t>
            </a:r>
            <a:r>
              <a:rPr lang="fr-FR" b="1" dirty="0" smtClean="0"/>
              <a:t>alorisation </a:t>
            </a:r>
            <a:r>
              <a:rPr lang="fr-FR" b="1" dirty="0"/>
              <a:t>de ressources locales </a:t>
            </a:r>
            <a:r>
              <a:rPr lang="fr-FR" dirty="0"/>
              <a:t>(biomasses ligneuses / </a:t>
            </a:r>
            <a:r>
              <a:rPr lang="fr-FR" dirty="0" smtClean="0"/>
              <a:t>déchets de bois </a:t>
            </a:r>
            <a:r>
              <a:rPr lang="fr-FR" dirty="0"/>
              <a:t>non recyclables) parfois en manque </a:t>
            </a:r>
            <a:r>
              <a:rPr lang="fr-FR" dirty="0" smtClean="0"/>
              <a:t>d'exutoires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81248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</a:t>
            </a:r>
            <a:r>
              <a:rPr lang="fr-FR" dirty="0"/>
              <a:t>et enjeux du projet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31701BE-4EFF-48EC-91F6-8F514ED8AE76}"/>
              </a:ext>
            </a:extLst>
          </p:cNvPr>
          <p:cNvSpPr txBox="1"/>
          <p:nvPr/>
        </p:nvSpPr>
        <p:spPr>
          <a:xfrm>
            <a:off x="1217190" y="1222179"/>
            <a:ext cx="98318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Projet</a:t>
            </a:r>
            <a:r>
              <a:rPr lang="fr-FR" dirty="0"/>
              <a:t> </a:t>
            </a:r>
          </a:p>
          <a:p>
            <a:pPr algn="just"/>
            <a:r>
              <a:rPr lang="fr-FR" dirty="0"/>
              <a:t>Cap Ingelec a pour ambition de développer un </a:t>
            </a:r>
            <a:r>
              <a:rPr lang="fr-FR" b="1" dirty="0"/>
              <a:t>démonstrateur industriel pour la production d’hydrogène vert par un procédé de  pyrogazéification multi-étagée de biomasse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>
                <a:solidFill>
                  <a:schemeClr val="tx2"/>
                </a:solidFill>
              </a:rPr>
              <a:t>Objectif </a:t>
            </a:r>
          </a:p>
          <a:p>
            <a:pPr algn="just"/>
            <a:r>
              <a:rPr lang="fr-FR" dirty="0" smtClean="0"/>
              <a:t>Notre </a:t>
            </a:r>
            <a:r>
              <a:rPr lang="fr-FR" dirty="0"/>
              <a:t>objectif est de </a:t>
            </a:r>
            <a:r>
              <a:rPr lang="fr-FR" b="1" dirty="0"/>
              <a:t>développer </a:t>
            </a:r>
            <a:r>
              <a:rPr lang="fr-FR" b="1" dirty="0" smtClean="0"/>
              <a:t>en région Nouvelle Aquitaine </a:t>
            </a:r>
            <a:r>
              <a:rPr lang="fr-FR" dirty="0" smtClean="0"/>
              <a:t>une </a:t>
            </a:r>
            <a:r>
              <a:rPr lang="fr-FR" b="1" dirty="0"/>
              <a:t>offre de commercialisation d’hydrogène vert</a:t>
            </a:r>
            <a:r>
              <a:rPr lang="fr-FR" dirty="0"/>
              <a:t> à partir d’installations industrielles de petites tailles, alimentées à partir d’un volume de </a:t>
            </a:r>
            <a:r>
              <a:rPr lang="fr-FR" b="1" dirty="0"/>
              <a:t>biomasse sourcée </a:t>
            </a:r>
            <a:r>
              <a:rPr lang="fr-FR" b="1" dirty="0" smtClean="0"/>
              <a:t>localement</a:t>
            </a:r>
            <a:r>
              <a:rPr lang="fr-FR" dirty="0" smtClean="0"/>
              <a:t>.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but de cette production est d'obtenir de l'hydrogène de qualité suffisante pour qu'il puisse être utilisé dans diverses applications telles que </a:t>
            </a:r>
            <a:r>
              <a:rPr lang="fr-FR" b="1" dirty="0" smtClean="0"/>
              <a:t>la mobilité, </a:t>
            </a:r>
            <a:r>
              <a:rPr lang="fr-FR" b="1" dirty="0"/>
              <a:t>l’utilisation dans des procédés </a:t>
            </a:r>
            <a:r>
              <a:rPr lang="fr-FR" b="1" dirty="0" smtClean="0"/>
              <a:t>industriels ou </a:t>
            </a:r>
            <a:r>
              <a:rPr lang="fr-FR" b="1" dirty="0"/>
              <a:t>l’injection dans le réseau gaz</a:t>
            </a:r>
            <a:r>
              <a:rPr lang="fr-FR" dirty="0" smtClean="0"/>
              <a:t>.</a:t>
            </a:r>
            <a:endParaRPr lang="fr-FR" dirty="0"/>
          </a:p>
          <a:p>
            <a:pPr algn="just"/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5007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0C7ACF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24126</TotalTime>
  <Words>487</Words>
  <Application>Microsoft Office PowerPoint</Application>
  <PresentationFormat>Grand écran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Gill Sans MT</vt:lpstr>
      <vt:lpstr>Wingdings</vt:lpstr>
      <vt:lpstr>Wingdings 3</vt:lpstr>
      <vt:lpstr>Direction Ion</vt:lpstr>
      <vt:lpstr>Présentation PowerPoint</vt:lpstr>
      <vt:lpstr>Marché de l’hydrogène</vt:lpstr>
      <vt:lpstr>Marché de l’hydrogène</vt:lpstr>
      <vt:lpstr>Procédé de pyrogazéification</vt:lpstr>
      <vt:lpstr>Procédé de pyrogazéification </vt:lpstr>
      <vt:lpstr>Contexte et enjeux du projet </vt:lpstr>
      <vt:lpstr>Merci de votre attention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INGELEC</dc:title>
  <dc:subject>DATACENTER</dc:subject>
  <dc:creator>Laetitia OMER</dc:creator>
  <cp:keywords>DATACENTER</cp:keywords>
  <dc:description>Plus d'information sur www.capingelec.com</dc:description>
  <cp:lastModifiedBy>GILLES Christophe</cp:lastModifiedBy>
  <cp:revision>1877</cp:revision>
  <cp:lastPrinted>2021-01-07T13:42:55Z</cp:lastPrinted>
  <dcterms:created xsi:type="dcterms:W3CDTF">2015-08-17T11:43:48Z</dcterms:created>
  <dcterms:modified xsi:type="dcterms:W3CDTF">2021-04-13T11:13:43Z</dcterms:modified>
</cp:coreProperties>
</file>